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86" r:id="rId4"/>
    <p:sldId id="287" r:id="rId5"/>
    <p:sldId id="288" r:id="rId6"/>
    <p:sldId id="290" r:id="rId7"/>
    <p:sldId id="266" r:id="rId8"/>
    <p:sldId id="289" r:id="rId9"/>
    <p:sldId id="260" r:id="rId10"/>
    <p:sldId id="258" r:id="rId11"/>
    <p:sldId id="264" r:id="rId12"/>
    <p:sldId id="285" r:id="rId13"/>
    <p:sldId id="291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02.12.2017 Kyiv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796B6-36E0-4247-B986-09E504E6B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3341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02.12.2017 Kyiv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8F2E-AE2B-4C7A-A1A4-F7BB6E29DF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9614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8F2E-AE2B-4C7A-A1A4-F7BB6E29DFC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02.12.2017 Kyiv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9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ainian-austrian-associati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ukrainian-austrian-associati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637310"/>
            <a:ext cx="8361229" cy="4461164"/>
          </a:xfrm>
        </p:spPr>
        <p:txBody>
          <a:bodyPr/>
          <a:lstStyle/>
          <a:p>
            <a:r>
              <a:rPr lang="en-US" sz="6600" b="1" dirty="0"/>
              <a:t>HOW TO REACH SUCCESS IN INTERNATIONAL </a:t>
            </a:r>
            <a:br>
              <a:rPr lang="en-US" sz="6600" b="1" dirty="0"/>
            </a:br>
            <a:r>
              <a:rPr lang="en-US" sz="6600" b="1" dirty="0"/>
              <a:t>JOINT VENTURES</a:t>
            </a:r>
            <a:endParaRPr lang="de-DE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4796" y="5338617"/>
            <a:ext cx="2972749" cy="738909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F. Praus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383221"/>
            <a:ext cx="1819563" cy="973850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9601200" y="6361611"/>
            <a:ext cx="2529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102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493" y="457504"/>
            <a:ext cx="4295104" cy="72105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Iceberg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s://media.licdn.com/mpr/mpr/AAEAAQAAAAAAAAlbAAAAJDQyZDQ0MmFmLWIwYjItNDZhZC05YmVlLWM1MGFkZDMxNzdhO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3" y="1483632"/>
            <a:ext cx="8904850" cy="48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342" y="305717"/>
            <a:ext cx="1381347" cy="739312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9710530" y="6361611"/>
            <a:ext cx="2420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78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18" y="402307"/>
            <a:ext cx="7772400" cy="20091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Non-Verbal Communication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“Listen With Your Eyes”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744" y="2292638"/>
            <a:ext cx="4990563" cy="33871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Lucida Sans" panose="020B0602030504020204" pitchFamily="34" charset="0"/>
              </a:rPr>
              <a:t>Posture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Clothing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Gestures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Distance / Space</a:t>
            </a:r>
            <a:endParaRPr lang="de-DE" sz="2800" dirty="0">
              <a:latin typeface="Lucida Sans" panose="020B06020305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15454" y="2278175"/>
            <a:ext cx="5192527" cy="3387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</a:rPr>
              <a:t>Eye Contact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Movement &amp; Body Position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Touch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Voice / Paralinguistic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59932" y="5127322"/>
            <a:ext cx="9157755" cy="795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Lucida Sans" panose="020B0602030504020204" pitchFamily="34" charset="0"/>
              </a:rPr>
              <a:t>Accounts For 60-80 % of Communication</a:t>
            </a:r>
            <a:endParaRPr lang="de-DE" sz="3600" dirty="0">
              <a:latin typeface="Lucida Sans" panose="020B0602030504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013" y="231273"/>
            <a:ext cx="1381347" cy="739312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9879496" y="6361611"/>
            <a:ext cx="225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01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219753" cy="14859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Bridging the Gap Between Different Cultures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3130" y="2151528"/>
            <a:ext cx="5419164" cy="43030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Seek information about the culture</a:t>
            </a:r>
          </a:p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Be other-oriented</a:t>
            </a:r>
          </a:p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Ask questions</a:t>
            </a:r>
          </a:p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Develop mindfulness </a:t>
            </a:r>
          </a:p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Develop flexibility</a:t>
            </a:r>
          </a:p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Tolerate ambiguity</a:t>
            </a:r>
          </a:p>
          <a:p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Avoid negative judgments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9869557" y="6457890"/>
            <a:ext cx="2322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 Kyiv</a:t>
            </a:r>
            <a:endParaRPr lang="de-DE" sz="20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353" y="235131"/>
            <a:ext cx="1381347" cy="73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0C42A-077E-41CA-9783-C85FE320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78904"/>
            <a:ext cx="9601200" cy="11926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sz="5300" b="1" dirty="0"/>
              <a:t>Due </a:t>
            </a:r>
            <a:r>
              <a:rPr lang="de-DE" sz="5300" b="1" dirty="0" err="1"/>
              <a:t>diligence</a:t>
            </a:r>
            <a:br>
              <a:rPr lang="de-DE" dirty="0"/>
            </a:br>
            <a:r>
              <a:rPr lang="de-DE" sz="3100" dirty="0"/>
              <a:t>Investigation </a:t>
            </a:r>
            <a:r>
              <a:rPr lang="de-DE" sz="3100" dirty="0" err="1"/>
              <a:t>into</a:t>
            </a:r>
            <a:r>
              <a:rPr lang="de-DE" sz="3100" dirty="0"/>
              <a:t> a </a:t>
            </a:r>
            <a:r>
              <a:rPr lang="de-DE" sz="3100" dirty="0" err="1"/>
              <a:t>target</a:t>
            </a:r>
            <a:r>
              <a:rPr lang="de-DE" sz="3100" dirty="0"/>
              <a:t> </a:t>
            </a:r>
            <a:r>
              <a:rPr lang="de-DE" sz="3100" dirty="0" err="1"/>
              <a:t>company</a:t>
            </a:r>
            <a:r>
              <a:rPr lang="de-DE" sz="3100" dirty="0"/>
              <a:t> = potential </a:t>
            </a:r>
            <a:r>
              <a:rPr lang="de-DE" sz="3100" dirty="0" err="1"/>
              <a:t>partner</a:t>
            </a:r>
            <a:endParaRPr lang="de-DE" sz="3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6B458F-60FD-4DE2-8BB4-ACBCC8F6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2395330"/>
            <a:ext cx="9422296" cy="4245592"/>
          </a:xfrm>
        </p:spPr>
        <p:txBody>
          <a:bodyPr/>
          <a:lstStyle/>
          <a:p>
            <a:r>
              <a:rPr lang="de-DE" dirty="0"/>
              <a:t>Business: </a:t>
            </a:r>
            <a:r>
              <a:rPr lang="de-DE" dirty="0" err="1"/>
              <a:t>market</a:t>
            </a:r>
            <a:r>
              <a:rPr lang="de-DE" dirty="0"/>
              <a:t>, </a:t>
            </a:r>
            <a:r>
              <a:rPr lang="de-DE" dirty="0" err="1"/>
              <a:t>status</a:t>
            </a:r>
            <a:r>
              <a:rPr lang="de-DE" dirty="0"/>
              <a:t>, </a:t>
            </a:r>
            <a:r>
              <a:rPr lang="de-DE" dirty="0" err="1"/>
              <a:t>prospects</a:t>
            </a:r>
            <a:r>
              <a:rPr lang="de-DE" dirty="0"/>
              <a:t> – potential, </a:t>
            </a:r>
            <a:r>
              <a:rPr lang="de-DE" dirty="0" err="1"/>
              <a:t>peculiarities</a:t>
            </a:r>
            <a:endParaRPr lang="de-DE" dirty="0"/>
          </a:p>
          <a:p>
            <a:r>
              <a:rPr lang="de-DE" dirty="0"/>
              <a:t>Financial </a:t>
            </a:r>
            <a:r>
              <a:rPr lang="de-DE" dirty="0" err="1"/>
              <a:t>standing</a:t>
            </a:r>
            <a:r>
              <a:rPr lang="de-DE" dirty="0"/>
              <a:t>, </a:t>
            </a:r>
            <a:r>
              <a:rPr lang="de-DE" dirty="0" err="1"/>
              <a:t>tax</a:t>
            </a:r>
            <a:r>
              <a:rPr lang="de-DE" dirty="0"/>
              <a:t>, </a:t>
            </a:r>
            <a:r>
              <a:rPr lang="de-DE" dirty="0" err="1"/>
              <a:t>accounting</a:t>
            </a:r>
            <a:r>
              <a:rPr lang="de-DE" dirty="0"/>
              <a:t>: </a:t>
            </a:r>
            <a:r>
              <a:rPr lang="de-DE" dirty="0" err="1"/>
              <a:t>correctness</a:t>
            </a:r>
            <a:r>
              <a:rPr lang="de-DE" dirty="0"/>
              <a:t> and </a:t>
            </a:r>
            <a:r>
              <a:rPr lang="de-DE" dirty="0" err="1"/>
              <a:t>completeness</a:t>
            </a:r>
            <a:r>
              <a:rPr lang="de-DE" dirty="0"/>
              <a:t> of </a:t>
            </a:r>
            <a:r>
              <a:rPr lang="de-DE" dirty="0" err="1"/>
              <a:t>information</a:t>
            </a:r>
            <a:endParaRPr lang="de-DE" dirty="0"/>
          </a:p>
          <a:p>
            <a:r>
              <a:rPr lang="de-DE" dirty="0"/>
              <a:t>Legal: </a:t>
            </a:r>
            <a:r>
              <a:rPr lang="de-DE" dirty="0" err="1"/>
              <a:t>status</a:t>
            </a:r>
            <a:r>
              <a:rPr lang="de-DE" dirty="0"/>
              <a:t>, </a:t>
            </a:r>
            <a:r>
              <a:rPr lang="de-DE" dirty="0" err="1"/>
              <a:t>contracts</a:t>
            </a:r>
            <a:r>
              <a:rPr lang="de-DE" dirty="0"/>
              <a:t>, </a:t>
            </a:r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latent </a:t>
            </a:r>
            <a:r>
              <a:rPr lang="de-DE" dirty="0" err="1"/>
              <a:t>litigation</a:t>
            </a:r>
            <a:r>
              <a:rPr lang="de-DE" dirty="0"/>
              <a:t>, </a:t>
            </a:r>
            <a:r>
              <a:rPr lang="de-DE" dirty="0" err="1"/>
              <a:t>compliánce</a:t>
            </a:r>
            <a:r>
              <a:rPr lang="de-DE" dirty="0"/>
              <a:t>, etc.</a:t>
            </a:r>
          </a:p>
          <a:p>
            <a:r>
              <a:rPr lang="de-DE" dirty="0"/>
              <a:t>Technical, </a:t>
            </a:r>
            <a:r>
              <a:rPr lang="de-DE" dirty="0" err="1"/>
              <a:t>technological</a:t>
            </a:r>
            <a:r>
              <a:rPr lang="de-DE" dirty="0"/>
              <a:t> </a:t>
            </a:r>
          </a:p>
          <a:p>
            <a:r>
              <a:rPr lang="de-DE" dirty="0"/>
              <a:t>Human </a:t>
            </a:r>
            <a:r>
              <a:rPr lang="de-DE" dirty="0" err="1"/>
              <a:t>resources</a:t>
            </a:r>
            <a:endParaRPr lang="de-DE" dirty="0"/>
          </a:p>
          <a:p>
            <a:r>
              <a:rPr lang="de-DE" dirty="0"/>
              <a:t>IT due </a:t>
            </a:r>
            <a:r>
              <a:rPr lang="de-DE" dirty="0" err="1"/>
              <a:t>diligence</a:t>
            </a:r>
            <a:endParaRPr lang="de-DE" dirty="0"/>
          </a:p>
          <a:p>
            <a:r>
              <a:rPr lang="de-DE" dirty="0"/>
              <a:t>Environmental </a:t>
            </a:r>
            <a:r>
              <a:rPr lang="de-DE" dirty="0" err="1"/>
              <a:t>status</a:t>
            </a:r>
            <a:r>
              <a:rPr lang="de-DE" dirty="0"/>
              <a:t> and </a:t>
            </a:r>
            <a:r>
              <a:rPr lang="de-DE" dirty="0" err="1"/>
              <a:t>risks</a:t>
            </a:r>
            <a:r>
              <a:rPr lang="de-DE" dirty="0"/>
              <a:t>; etc.</a:t>
            </a:r>
          </a:p>
          <a:p>
            <a:pPr marL="0" indent="0" algn="ctr">
              <a:buNone/>
            </a:pPr>
            <a:r>
              <a:rPr lang="de-DE" sz="2400" dirty="0"/>
              <a:t>Commercial – </a:t>
            </a:r>
            <a:r>
              <a:rPr lang="de-DE" sz="2400" dirty="0" err="1"/>
              <a:t>financial</a:t>
            </a:r>
            <a:r>
              <a:rPr lang="de-DE" sz="2400" dirty="0"/>
              <a:t> - operational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10656-FFD4-4BC8-BF2B-64E256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346" y="393455"/>
            <a:ext cx="1426715" cy="7635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3A3F58-5A2F-43F2-A428-BE6C2AD94EA3}"/>
              </a:ext>
            </a:extLst>
          </p:cNvPr>
          <p:cNvSpPr txBox="1"/>
          <p:nvPr/>
        </p:nvSpPr>
        <p:spPr>
          <a:xfrm>
            <a:off x="10127973" y="6271591"/>
            <a:ext cx="197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27.11.2018, Kyiv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39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17" y="1367574"/>
            <a:ext cx="11365607" cy="549042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b="1" dirty="0"/>
              <a:t>Executive Summary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b="1" dirty="0"/>
              <a:t>Section One:   --</a:t>
            </a:r>
            <a:r>
              <a:rPr lang="en-US" sz="3100" dirty="0"/>
              <a:t>   </a:t>
            </a:r>
            <a:r>
              <a:rPr lang="en-US" sz="2800" i="1" dirty="0"/>
              <a:t>Description + Selling Proposition</a:t>
            </a:r>
          </a:p>
          <a:p>
            <a:pPr lvl="6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 Market/Marketing Plan/Competition</a:t>
            </a:r>
          </a:p>
          <a:p>
            <a:pPr lvl="6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 Management/Operations/Personnel</a:t>
            </a:r>
          </a:p>
          <a:p>
            <a:pPr lvl="6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 Effect of Investment (and Loan)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b="1" dirty="0"/>
              <a:t>Section Two:    </a:t>
            </a:r>
            <a:r>
              <a:rPr lang="en-US" sz="2800" b="1" i="1" dirty="0"/>
              <a:t>--   </a:t>
            </a:r>
            <a:r>
              <a:rPr lang="en-US" sz="2800" i="1" dirty="0"/>
              <a:t>Basic Assumptions </a:t>
            </a:r>
          </a:p>
          <a:p>
            <a:pPr lvl="6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i="1" dirty="0"/>
              <a:t> Cash Flow/Income Statements/Balance Sheets</a:t>
            </a:r>
          </a:p>
          <a:p>
            <a:pPr lvl="6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i="1" dirty="0"/>
              <a:t> Sensitivity – and Break-even Analysis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b="1" dirty="0"/>
              <a:t>Section Three:</a:t>
            </a:r>
            <a:r>
              <a:rPr lang="en-US" sz="3100" dirty="0"/>
              <a:t> </a:t>
            </a:r>
            <a:r>
              <a:rPr lang="en-US" sz="3100" b="1" dirty="0"/>
              <a:t>--  </a:t>
            </a:r>
            <a:r>
              <a:rPr lang="en-US" sz="3100" i="1" dirty="0"/>
              <a:t>Supporting Documents</a:t>
            </a:r>
          </a:p>
          <a:p>
            <a:pPr marL="0" indent="0">
              <a:buNone/>
            </a:pPr>
            <a:endParaRPr lang="en-US" sz="2400" dirty="0"/>
          </a:p>
          <a:p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44321"/>
            <a:ext cx="10380371" cy="12621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Elements of a Business Plan</a:t>
            </a: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678" y="461791"/>
            <a:ext cx="1493682" cy="7994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3891" y="2629704"/>
            <a:ext cx="192578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i="1" dirty="0">
                <a:solidFill>
                  <a:schemeClr val="tx2"/>
                </a:solidFill>
              </a:rPr>
              <a:t>Business</a:t>
            </a:r>
            <a:endParaRPr lang="de-DE" sz="3100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3890" y="4968704"/>
            <a:ext cx="192578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i="1" dirty="0">
                <a:solidFill>
                  <a:schemeClr val="tx2"/>
                </a:solidFill>
              </a:rPr>
              <a:t>Financials</a:t>
            </a:r>
            <a:endParaRPr lang="de-DE" sz="3100" i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39738" y="6289987"/>
            <a:ext cx="264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138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218940"/>
            <a:ext cx="9620518" cy="12621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with international partners: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Essentials </a:t>
            </a:r>
            <a:endParaRPr lang="de-DE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70" y="1648494"/>
            <a:ext cx="9620518" cy="480382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Take into account the culture of Your Western European partner</a:t>
            </a:r>
          </a:p>
          <a:p>
            <a:r>
              <a:rPr lang="en-US" sz="3000" dirty="0"/>
              <a:t>Give a clear picture of who You are: ability, credibility, openness, references, etc.  </a:t>
            </a:r>
          </a:p>
          <a:p>
            <a:r>
              <a:rPr lang="en-US" sz="3000" dirty="0"/>
              <a:t>Make a clear-cut business proposal with a true USP (Unique Selling Proposition) – Business Plan</a:t>
            </a:r>
          </a:p>
          <a:p>
            <a:r>
              <a:rPr lang="en-US" sz="3000" dirty="0"/>
              <a:t>Approach potential project partners/finance institutions B2B</a:t>
            </a:r>
          </a:p>
          <a:p>
            <a:r>
              <a:rPr lang="en-US" sz="3000" dirty="0"/>
              <a:t>Take a professional approach in each correspondence and contact</a:t>
            </a:r>
          </a:p>
          <a:p>
            <a:r>
              <a:rPr lang="en-US" sz="3000" dirty="0"/>
              <a:t>Have in mind that Your opposite is a manager responsible to the business owner</a:t>
            </a:r>
          </a:p>
          <a:p>
            <a:r>
              <a:rPr lang="en-US" sz="3000" dirty="0"/>
              <a:t>A distinguished Western European expert on Your side may enhance the project chances </a:t>
            </a:r>
            <a:r>
              <a:rPr lang="en-US" sz="3000" b="1" dirty="0"/>
              <a:t>by creating trust </a:t>
            </a:r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667" y="299434"/>
            <a:ext cx="1650420" cy="883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60226" y="6216134"/>
            <a:ext cx="4025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27.11.2018, Kyiv</a:t>
            </a:r>
          </a:p>
        </p:txBody>
      </p:sp>
    </p:spTree>
    <p:extLst>
      <p:ext uri="{BB962C8B-B14F-4D97-AF65-F5344CB8AC3E}">
        <p14:creationId xmlns:p14="http://schemas.microsoft.com/office/powerpoint/2010/main" val="13851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4" y="60576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de-D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229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Lucida Sans" panose="020B0602030504020204" pitchFamily="34" charset="0"/>
              </a:rPr>
              <a:t>Alfred F. Praus</a:t>
            </a:r>
          </a:p>
          <a:p>
            <a:pPr marL="0" indent="0" algn="ctr">
              <a:buNone/>
            </a:pPr>
            <a:r>
              <a:rPr lang="en-US" sz="3600" dirty="0">
                <a:latin typeface="Lucida Sans" panose="020B0602030504020204" pitchFamily="34" charset="0"/>
              </a:rPr>
              <a:t>President </a:t>
            </a:r>
          </a:p>
          <a:p>
            <a:pPr marL="0" indent="0" algn="ctr">
              <a:buNone/>
            </a:pPr>
            <a:r>
              <a:rPr lang="en-US" sz="3600" dirty="0">
                <a:latin typeface="Lucida Sans" panose="020B0602030504020204" pitchFamily="34" charset="0"/>
              </a:rPr>
              <a:t>Ukrainian-Austrian Association</a:t>
            </a:r>
          </a:p>
          <a:p>
            <a:pPr marL="0" indent="0" algn="ctr">
              <a:buNone/>
            </a:pPr>
            <a:endParaRPr lang="de-DE" sz="2800" i="1" dirty="0">
              <a:latin typeface="Lucida Sans" panose="020B0602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1818" y="4515729"/>
            <a:ext cx="8764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Lucida Sans" panose="020B0602030504020204" pitchFamily="34" charset="0"/>
              </a:rPr>
              <a:t>www.ukrainian-austrian-association.com</a:t>
            </a:r>
          </a:p>
          <a:p>
            <a:pPr algn="ctr"/>
            <a:r>
              <a:rPr lang="en-US" sz="2800" i="1" dirty="0">
                <a:latin typeface="Lucida Sans" panose="020B0602030504020204" pitchFamily="34" charset="0"/>
              </a:rPr>
              <a:t>alfred.praus@ukrainian-austrian-association.com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975" y="379064"/>
            <a:ext cx="1603430" cy="858173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9839739" y="6361611"/>
            <a:ext cx="2291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473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fred\Desktop\F I L E S\Ukrainian Austrian Society\LOGO, Roll-up, Business Cards, Letterhead\UAA_logo_v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13" y="427383"/>
            <a:ext cx="1580322" cy="8150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39414" y="1764406"/>
            <a:ext cx="6869899" cy="348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Non-profit, non-political. Established in 2017 in Kyiv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Open for institutions, businesses and individuals interested in bilateral relations. 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Mission: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Strengthening social, civil, cultural, and business ties between Ukraine and Austria and beyond through bilateral initiatives and projects </a:t>
            </a:r>
            <a:endParaRPr lang="ru-RU" sz="2400" dirty="0"/>
          </a:p>
        </p:txBody>
      </p:sp>
      <p:sp>
        <p:nvSpPr>
          <p:cNvPr id="6" name="Rectangle 5"/>
          <p:cNvSpPr/>
          <p:nvPr/>
        </p:nvSpPr>
        <p:spPr>
          <a:xfrm>
            <a:off x="3321442" y="5586071"/>
            <a:ext cx="6096000" cy="1102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Kyrylivska Str. 1-3, </a:t>
            </a:r>
            <a:r>
              <a:rPr lang="uk-UA" dirty="0"/>
              <a:t>040</a:t>
            </a:r>
            <a:r>
              <a:rPr lang="en-US" dirty="0"/>
              <a:t>80 Kiev/Ukraine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www.ukrainian-austrian-association.com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info@ukrainian-austrian-association.com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3025" y="1316635"/>
            <a:ext cx="87128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UKRAINIAN-AUSTRIAN ASSOCIATION</a:t>
            </a:r>
            <a:endParaRPr lang="ru-RU" sz="4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5DAB90-3377-4D6E-96FB-E9531F4A1C40}"/>
              </a:ext>
            </a:extLst>
          </p:cNvPr>
          <p:cNvSpPr/>
          <p:nvPr/>
        </p:nvSpPr>
        <p:spPr>
          <a:xfrm>
            <a:off x="9804123" y="6288122"/>
            <a:ext cx="2036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5623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344" y="638078"/>
            <a:ext cx="4184073" cy="47952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Fax" panose="02060602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Alfred F. Praus</a:t>
            </a:r>
            <a:endParaRPr lang="de-DE" sz="4000" dirty="0">
              <a:latin typeface="Lucida Fax" panose="02060602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3584" y="2017568"/>
            <a:ext cx="10536382" cy="4969078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Austrian, MBA, since 12 years in Ukraine</a:t>
            </a:r>
          </a:p>
          <a:p>
            <a:pPr algn="ctr"/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30 years of business experience worldwide</a:t>
            </a:r>
            <a:r>
              <a:rPr lang="ru-RU" sz="30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controller, M 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&amp; A, </a:t>
            </a:r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strategic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 planning, Managing Director &amp; Chairman of Board of </a:t>
            </a:r>
            <a:r>
              <a:rPr lang="de-DE" sz="3000" dirty="0" err="1">
                <a:ea typeface="Verdana" panose="020B0604030504040204" pitchFamily="34" charset="0"/>
                <a:cs typeface="Verdana" panose="020B0604030504040204" pitchFamily="34" charset="0"/>
              </a:rPr>
              <a:t>Directors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 of multinational </a:t>
            </a:r>
            <a:r>
              <a:rPr lang="de-DE" sz="3000" dirty="0" err="1"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3000" dirty="0">
                <a:ea typeface="Verdana" panose="020B0604030504040204" pitchFamily="34" charset="0"/>
                <a:cs typeface="Verdana" panose="020B0604030504040204" pitchFamily="34" charset="0"/>
              </a:rPr>
              <a:t>heading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 1,000 </a:t>
            </a:r>
            <a:r>
              <a:rPr lang="de-DE" sz="3000" dirty="0" err="1"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endParaRPr lang="de-DE" sz="3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Ukraine</a:t>
            </a:r>
            <a:r>
              <a:rPr lang="ru-RU" sz="3000" dirty="0"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Managing Director of 2 </a:t>
            </a:r>
            <a:r>
              <a:rPr lang="de-DE" sz="3000" dirty="0" err="1"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, Management Consulting Kiev – Vienna</a:t>
            </a:r>
          </a:p>
          <a:p>
            <a:pPr algn="ctr"/>
            <a:r>
              <a:rPr lang="de-DE" sz="3000" dirty="0">
                <a:ea typeface="Verdana" panose="020B0604030504040204" pitchFamily="34" charset="0"/>
                <a:cs typeface="Verdana" panose="020B0604030504040204" pitchFamily="34" charset="0"/>
              </a:rPr>
              <a:t>President of Ukrainian-Austrian Association (2017)</a:t>
            </a:r>
            <a:endParaRPr lang="en-GB" sz="3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21" y="432011"/>
            <a:ext cx="1505315" cy="80566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C83F6B9-80D2-4D09-A75D-E4B71D89C49F}"/>
              </a:ext>
            </a:extLst>
          </p:cNvPr>
          <p:cNvSpPr/>
          <p:nvPr/>
        </p:nvSpPr>
        <p:spPr>
          <a:xfrm>
            <a:off x="9804123" y="6288122"/>
            <a:ext cx="2036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027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C9FD0-6723-4EA9-B6C0-5C68465D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487" y="685800"/>
            <a:ext cx="5874026" cy="1485900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/>
              <a:t>International Joint Venture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25715-AC38-4AEB-94E8-D47E57EC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061" y="1609737"/>
            <a:ext cx="8845826" cy="5058796"/>
          </a:xfrm>
          <a:blipFill dpi="0" rotWithShape="1">
            <a:blip r:embed="rId3">
              <a:alphaModFix amt="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2000" contrast="19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Business </a:t>
            </a:r>
            <a:r>
              <a:rPr lang="de-DE" sz="11200" b="1" dirty="0" err="1"/>
              <a:t>entity</a:t>
            </a:r>
            <a:r>
              <a:rPr lang="de-DE" sz="11200" b="1" dirty="0"/>
              <a:t> </a:t>
            </a:r>
            <a:r>
              <a:rPr lang="de-DE" sz="11200" b="1" dirty="0" err="1"/>
              <a:t>by</a:t>
            </a:r>
            <a:r>
              <a:rPr lang="de-DE" sz="11200" b="1" dirty="0"/>
              <a:t> 2 </a:t>
            </a:r>
            <a:r>
              <a:rPr lang="de-DE" sz="11200" b="1" dirty="0" err="1"/>
              <a:t>or</a:t>
            </a:r>
            <a:r>
              <a:rPr lang="de-DE" sz="11200" b="1" dirty="0"/>
              <a:t> </a:t>
            </a:r>
            <a:r>
              <a:rPr lang="de-DE" sz="11200" b="1" dirty="0" err="1"/>
              <a:t>more</a:t>
            </a:r>
            <a:r>
              <a:rPr lang="de-DE" sz="11200" b="1" dirty="0"/>
              <a:t> </a:t>
            </a:r>
            <a:r>
              <a:rPr lang="de-DE" sz="11200" b="1" dirty="0" err="1"/>
              <a:t>partners</a:t>
            </a:r>
            <a:endParaRPr lang="de-DE" sz="11200" b="1" dirty="0"/>
          </a:p>
          <a:p>
            <a:pPr marL="0" indent="0">
              <a:buNone/>
            </a:pPr>
            <a:r>
              <a:rPr lang="de-DE" sz="8000" b="1" dirty="0"/>
              <a:t>●</a:t>
            </a:r>
            <a:r>
              <a:rPr lang="de-DE" sz="3200" b="1" dirty="0"/>
              <a:t>	</a:t>
            </a:r>
            <a:r>
              <a:rPr lang="de-DE" sz="9600" b="1" dirty="0"/>
              <a:t>with shared </a:t>
            </a:r>
            <a:r>
              <a:rPr lang="de-DE" sz="9600" b="1" dirty="0" err="1"/>
              <a:t>ownership</a:t>
            </a: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●	shared </a:t>
            </a:r>
            <a:r>
              <a:rPr lang="de-DE" sz="9600" b="1" dirty="0" err="1"/>
              <a:t>returns</a:t>
            </a:r>
            <a:r>
              <a:rPr lang="de-DE" sz="9600" b="1" dirty="0"/>
              <a:t> and </a:t>
            </a:r>
            <a:r>
              <a:rPr lang="de-DE" sz="9600" b="1" dirty="0" err="1"/>
              <a:t>risks</a:t>
            </a: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● 	shared </a:t>
            </a:r>
            <a:r>
              <a:rPr lang="de-DE" sz="9600" b="1" dirty="0" err="1"/>
              <a:t>governance</a:t>
            </a:r>
            <a:endParaRPr lang="de-DE" sz="9600" b="1" dirty="0"/>
          </a:p>
          <a:p>
            <a:pPr marL="0" indent="0">
              <a:buNone/>
            </a:pPr>
            <a:endParaRPr lang="de-DE" sz="7000" b="1" dirty="0"/>
          </a:p>
          <a:p>
            <a:pPr marL="0" indent="0">
              <a:buNone/>
            </a:pPr>
            <a:r>
              <a:rPr lang="de-DE" sz="11200" b="1" dirty="0"/>
              <a:t>As </a:t>
            </a:r>
            <a:r>
              <a:rPr lang="de-DE" sz="11200" b="1" dirty="0" err="1"/>
              <a:t>opposed</a:t>
            </a:r>
            <a:r>
              <a:rPr lang="de-DE" sz="11200" b="1" dirty="0"/>
              <a:t> to</a:t>
            </a:r>
          </a:p>
          <a:p>
            <a:pPr marL="0" indent="0">
              <a:buNone/>
            </a:pPr>
            <a:r>
              <a:rPr lang="de-DE" sz="8000" b="1" dirty="0"/>
              <a:t>●</a:t>
            </a:r>
            <a:r>
              <a:rPr lang="de-DE" sz="3600" b="1" dirty="0"/>
              <a:t>	</a:t>
            </a:r>
            <a:r>
              <a:rPr lang="de-DE" sz="9600" b="1" dirty="0"/>
              <a:t>Acquisition of a </a:t>
            </a:r>
            <a:r>
              <a:rPr lang="de-DE" sz="9600" b="1" dirty="0" err="1"/>
              <a:t>company</a:t>
            </a:r>
            <a:r>
              <a:rPr lang="de-DE" sz="9600" b="1" dirty="0"/>
              <a:t>/</a:t>
            </a:r>
            <a:r>
              <a:rPr lang="de-DE" sz="9600" b="1" dirty="0" err="1"/>
              <a:t>business</a:t>
            </a:r>
            <a:endParaRPr lang="de-DE" sz="9600" b="1" dirty="0"/>
          </a:p>
          <a:p>
            <a:pPr marL="0" indent="0">
              <a:buNone/>
            </a:pPr>
            <a:r>
              <a:rPr lang="de-DE" sz="8600" b="1" dirty="0"/>
              <a:t>●	</a:t>
            </a:r>
            <a:r>
              <a:rPr lang="de-DE" sz="9600" b="1" dirty="0" err="1"/>
              <a:t>contractual</a:t>
            </a:r>
            <a:r>
              <a:rPr lang="de-DE" sz="9600" b="1" dirty="0"/>
              <a:t> </a:t>
            </a:r>
            <a:r>
              <a:rPr lang="de-DE" sz="9600" b="1" dirty="0" err="1"/>
              <a:t>alliance</a:t>
            </a: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●	</a:t>
            </a:r>
            <a:r>
              <a:rPr lang="de-DE" sz="9600" b="1" dirty="0" err="1"/>
              <a:t>go-alone</a:t>
            </a:r>
            <a:r>
              <a:rPr lang="de-DE" sz="9600" b="1" dirty="0"/>
              <a:t> </a:t>
            </a:r>
            <a:r>
              <a:rPr lang="de-DE" sz="9600" b="1" dirty="0" err="1"/>
              <a:t>approach</a:t>
            </a:r>
            <a:endParaRPr lang="de-DE" sz="3800" b="1" dirty="0"/>
          </a:p>
          <a:p>
            <a:pPr marL="0" indent="0">
              <a:lnSpc>
                <a:spcPct val="170000"/>
              </a:lnSpc>
              <a:buNone/>
            </a:pPr>
            <a:r>
              <a:rPr lang="de-DE" sz="8000" b="1" dirty="0" err="1"/>
              <a:t>Creating</a:t>
            </a:r>
            <a:r>
              <a:rPr lang="de-DE" sz="8000" b="1" dirty="0"/>
              <a:t> </a:t>
            </a:r>
            <a:r>
              <a:rPr lang="de-DE" sz="8000" b="1" dirty="0" err="1"/>
              <a:t>synergies</a:t>
            </a:r>
            <a:r>
              <a:rPr lang="de-DE" sz="8000" b="1" dirty="0"/>
              <a:t> </a:t>
            </a:r>
            <a:r>
              <a:rPr lang="de-DE" sz="8000" b="1" dirty="0" err="1"/>
              <a:t>through</a:t>
            </a:r>
            <a:r>
              <a:rPr lang="de-DE" sz="8000" b="1" dirty="0"/>
              <a:t> </a:t>
            </a:r>
            <a:r>
              <a:rPr lang="de-DE" sz="8000" b="1" dirty="0" err="1"/>
              <a:t>complementary</a:t>
            </a:r>
            <a:r>
              <a:rPr lang="de-DE" sz="8000" b="1" dirty="0"/>
              <a:t> </a:t>
            </a:r>
            <a:r>
              <a:rPr lang="de-DE" sz="8000" b="1" dirty="0" err="1"/>
              <a:t>capabilities</a:t>
            </a:r>
            <a:r>
              <a:rPr lang="de-DE" sz="8000" b="1" dirty="0"/>
              <a:t>: know </a:t>
            </a:r>
            <a:r>
              <a:rPr lang="de-DE" sz="8000" b="1" dirty="0" err="1"/>
              <a:t>how</a:t>
            </a:r>
            <a:r>
              <a:rPr lang="de-DE" sz="8000" b="1" dirty="0"/>
              <a:t>, </a:t>
            </a:r>
            <a:r>
              <a:rPr lang="de-DE" sz="8000" b="1" dirty="0" err="1"/>
              <a:t>technologies</a:t>
            </a:r>
            <a:r>
              <a:rPr lang="de-DE" sz="8000" b="1" dirty="0"/>
              <a:t>, </a:t>
            </a:r>
            <a:r>
              <a:rPr lang="de-DE" sz="8000" b="1" dirty="0" err="1"/>
              <a:t>financial</a:t>
            </a:r>
            <a:r>
              <a:rPr lang="de-DE" sz="8000" b="1" dirty="0"/>
              <a:t> </a:t>
            </a:r>
            <a:r>
              <a:rPr lang="de-DE" sz="8000" b="1" dirty="0" err="1"/>
              <a:t>means</a:t>
            </a:r>
            <a:r>
              <a:rPr lang="de-DE" sz="8000" b="1" dirty="0"/>
              <a:t>, </a:t>
            </a:r>
            <a:r>
              <a:rPr lang="de-DE" sz="8000" b="1" dirty="0" err="1"/>
              <a:t>markets</a:t>
            </a:r>
            <a:r>
              <a:rPr lang="de-DE" sz="8000" b="1" dirty="0"/>
              <a:t>, </a:t>
            </a:r>
            <a:r>
              <a:rPr lang="de-DE" sz="8000" b="1" dirty="0" err="1"/>
              <a:t>production</a:t>
            </a:r>
            <a:r>
              <a:rPr lang="de-DE" sz="8000" b="1" dirty="0"/>
              <a:t> </a:t>
            </a:r>
            <a:r>
              <a:rPr lang="de-DE" sz="8000" b="1" dirty="0" err="1"/>
              <a:t>capacities</a:t>
            </a:r>
            <a:r>
              <a:rPr lang="de-DE" sz="8000" b="1" dirty="0"/>
              <a:t>, </a:t>
            </a:r>
            <a:r>
              <a:rPr lang="de-DE" sz="8000" b="1" dirty="0" err="1"/>
              <a:t>skills</a:t>
            </a:r>
            <a:r>
              <a:rPr lang="de-DE" sz="8000" b="1" dirty="0"/>
              <a:t>, </a:t>
            </a:r>
            <a:r>
              <a:rPr lang="de-DE" sz="8000" b="1" dirty="0" err="1"/>
              <a:t>logistics</a:t>
            </a:r>
            <a:r>
              <a:rPr lang="de-DE" sz="8000" b="1" dirty="0"/>
              <a:t>, etc.</a:t>
            </a:r>
          </a:p>
          <a:p>
            <a:pPr marL="0" indent="0">
              <a:buNone/>
            </a:pPr>
            <a:r>
              <a:rPr lang="de-DE" sz="7200" dirty="0"/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33278F9-FF2A-4D61-A167-7B9AE25C6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9499" y="441667"/>
            <a:ext cx="1586600" cy="84916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9D23DAE-1C50-498A-9DD2-334FCD849026}"/>
              </a:ext>
            </a:extLst>
          </p:cNvPr>
          <p:cNvSpPr txBox="1"/>
          <p:nvPr/>
        </p:nvSpPr>
        <p:spPr>
          <a:xfrm>
            <a:off x="9915939" y="6299200"/>
            <a:ext cx="213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27.11.2018, Kyiv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8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 contrast="-7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A79DF-26AE-45CC-A8C9-03E3766B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1986"/>
            <a:ext cx="7802217" cy="740058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Joint Venture </a:t>
            </a:r>
            <a:r>
              <a:rPr lang="de-DE" b="1" dirty="0" err="1"/>
              <a:t>process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24827-6937-49FB-8D80-A1D6A554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512" y="1342284"/>
            <a:ext cx="8607287" cy="2495956"/>
          </a:xfr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de-DE" sz="3800" b="1" dirty="0"/>
              <a:t>Basis: </a:t>
            </a:r>
            <a:r>
              <a:rPr lang="de-DE" sz="3800" b="1" dirty="0" err="1"/>
              <a:t>business</a:t>
            </a:r>
            <a:r>
              <a:rPr lang="de-DE" sz="3800" b="1" dirty="0"/>
              <a:t> strategy</a:t>
            </a:r>
            <a:endParaRPr lang="de-DE" sz="3600" b="1" dirty="0"/>
          </a:p>
          <a:p>
            <a:r>
              <a:rPr lang="de-DE" sz="3600" b="1" dirty="0"/>
              <a:t>Determination </a:t>
            </a:r>
            <a:r>
              <a:rPr lang="de-DE" sz="3600" b="1" dirty="0" err="1"/>
              <a:t>that</a:t>
            </a:r>
            <a:r>
              <a:rPr lang="de-DE" sz="3600" b="1" dirty="0"/>
              <a:t> JV </a:t>
            </a:r>
            <a:r>
              <a:rPr lang="de-DE" sz="3600" b="1" dirty="0" err="1"/>
              <a:t>is</a:t>
            </a:r>
            <a:r>
              <a:rPr lang="de-DE" sz="3600" b="1" dirty="0"/>
              <a:t> </a:t>
            </a:r>
            <a:r>
              <a:rPr lang="de-DE" sz="3600" b="1" dirty="0" err="1"/>
              <a:t>best</a:t>
            </a:r>
            <a:r>
              <a:rPr lang="de-DE" sz="3600" b="1" dirty="0"/>
              <a:t> </a:t>
            </a:r>
            <a:r>
              <a:rPr lang="de-DE" sz="3600" b="1" dirty="0" err="1"/>
              <a:t>vehicle</a:t>
            </a:r>
            <a:endParaRPr lang="de-DE" sz="3600" b="1" dirty="0"/>
          </a:p>
          <a:p>
            <a:r>
              <a:rPr lang="de-DE" sz="3600" b="1" dirty="0"/>
              <a:t>Screening potential </a:t>
            </a:r>
            <a:r>
              <a:rPr lang="de-DE" sz="3600" b="1" dirty="0" err="1"/>
              <a:t>partners</a:t>
            </a:r>
            <a:r>
              <a:rPr lang="de-DE" sz="3600" b="1" dirty="0"/>
              <a:t> </a:t>
            </a:r>
          </a:p>
          <a:p>
            <a:r>
              <a:rPr lang="de-DE" sz="3600" b="1" dirty="0" err="1"/>
              <a:t>Reciprocal</a:t>
            </a:r>
            <a:r>
              <a:rPr lang="de-DE" sz="3600" b="1" dirty="0"/>
              <a:t> due </a:t>
            </a:r>
            <a:r>
              <a:rPr lang="de-DE" sz="3600" b="1" dirty="0" err="1"/>
              <a:t>diligence</a:t>
            </a:r>
            <a:r>
              <a:rPr lang="de-DE" sz="3600" b="1" dirty="0"/>
              <a:t> </a:t>
            </a:r>
            <a:r>
              <a:rPr lang="de-DE" sz="3600" b="1" dirty="0" err="1"/>
              <a:t>partners</a:t>
            </a:r>
            <a:r>
              <a:rPr lang="de-DE" sz="3600" b="1" dirty="0"/>
              <a:t> and  of </a:t>
            </a:r>
            <a:r>
              <a:rPr lang="de-DE" sz="3600" b="1" dirty="0" err="1"/>
              <a:t>project</a:t>
            </a:r>
            <a:endParaRPr lang="de-DE" sz="3600" b="1" dirty="0"/>
          </a:p>
          <a:p>
            <a:r>
              <a:rPr lang="de-DE" sz="3600" b="1" dirty="0" err="1"/>
              <a:t>Develop</a:t>
            </a:r>
            <a:r>
              <a:rPr lang="de-DE" sz="3600" b="1" dirty="0"/>
              <a:t> </a:t>
            </a:r>
            <a:r>
              <a:rPr lang="de-DE" sz="3600" b="1" dirty="0" err="1"/>
              <a:t>the</a:t>
            </a:r>
            <a:r>
              <a:rPr lang="de-DE" sz="3600" b="1" dirty="0"/>
              <a:t> JV </a:t>
            </a:r>
            <a:r>
              <a:rPr lang="de-DE" sz="3600" b="1" dirty="0" err="1"/>
              <a:t>structure</a:t>
            </a:r>
            <a:endParaRPr lang="de-DE" sz="3600" b="1" dirty="0"/>
          </a:p>
          <a:p>
            <a:r>
              <a:rPr lang="de-DE" sz="3600" b="1" dirty="0" err="1"/>
              <a:t>Negotiations</a:t>
            </a:r>
            <a:r>
              <a:rPr lang="de-DE" sz="3600" b="1" dirty="0"/>
              <a:t>, </a:t>
            </a:r>
            <a:r>
              <a:rPr lang="de-DE" sz="3600" b="1" dirty="0" err="1"/>
              <a:t>planning</a:t>
            </a:r>
            <a:r>
              <a:rPr lang="de-DE" sz="3600" b="1" dirty="0"/>
              <a:t> and launch of </a:t>
            </a:r>
            <a:r>
              <a:rPr lang="de-DE" sz="3600" b="1" dirty="0" err="1"/>
              <a:t>project</a:t>
            </a:r>
            <a:r>
              <a:rPr lang="de-DE" sz="3600" b="1" dirty="0"/>
              <a:t> </a:t>
            </a:r>
            <a:r>
              <a:rPr lang="de-DE" sz="3600" b="1" dirty="0" err="1"/>
              <a:t>under</a:t>
            </a:r>
            <a:r>
              <a:rPr lang="de-DE" sz="3600" b="1" dirty="0"/>
              <a:t> JV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8AE9B-EA44-44CF-9F35-20B0724BD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471986"/>
            <a:ext cx="1626084" cy="870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F515B6E-938A-4194-A16A-6EC9B610FE2B}"/>
              </a:ext>
            </a:extLst>
          </p:cNvPr>
          <p:cNvSpPr txBox="1"/>
          <p:nvPr/>
        </p:nvSpPr>
        <p:spPr>
          <a:xfrm>
            <a:off x="3627784" y="3852000"/>
            <a:ext cx="614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/>
              <a:t>Prerequisites</a:t>
            </a:r>
            <a:endParaRPr lang="de-DE" sz="4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312EFA-0E80-415D-A41B-9B09A28E32C2}"/>
              </a:ext>
            </a:extLst>
          </p:cNvPr>
          <p:cNvSpPr txBox="1"/>
          <p:nvPr/>
        </p:nvSpPr>
        <p:spPr>
          <a:xfrm>
            <a:off x="2421832" y="4621441"/>
            <a:ext cx="8421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●</a:t>
            </a:r>
            <a:r>
              <a:rPr lang="de-DE" sz="2400" dirty="0"/>
              <a:t>	</a:t>
            </a:r>
            <a:r>
              <a:rPr lang="de-DE" sz="2400" b="1" dirty="0"/>
              <a:t>Company </a:t>
            </a:r>
            <a:r>
              <a:rPr lang="de-DE" sz="2400" b="1" dirty="0" err="1"/>
              <a:t>or</a:t>
            </a:r>
            <a:r>
              <a:rPr lang="de-DE" sz="2400" b="1" dirty="0"/>
              <a:t> </a:t>
            </a:r>
            <a:r>
              <a:rPr lang="de-DE" sz="2400" dirty="0" err="1"/>
              <a:t>p</a:t>
            </a:r>
            <a:r>
              <a:rPr lang="de-DE" sz="2400" b="1" dirty="0" err="1"/>
              <a:t>roject</a:t>
            </a:r>
            <a:r>
              <a:rPr lang="de-DE" sz="2400" b="1" dirty="0"/>
              <a:t> with a USP (</a:t>
            </a:r>
            <a:r>
              <a:rPr lang="de-DE" sz="2400" b="1" dirty="0" err="1"/>
              <a:t>unique</a:t>
            </a:r>
            <a:r>
              <a:rPr lang="de-DE" sz="2400" b="1" dirty="0"/>
              <a:t> </a:t>
            </a:r>
            <a:r>
              <a:rPr lang="de-DE" sz="2400" b="1" dirty="0" err="1"/>
              <a:t>selling</a:t>
            </a:r>
            <a:r>
              <a:rPr lang="de-DE" sz="2400" b="1" dirty="0"/>
              <a:t> </a:t>
            </a:r>
            <a:r>
              <a:rPr lang="de-DE" sz="2400" b="1" dirty="0" err="1"/>
              <a:t>proposition</a:t>
            </a:r>
            <a:endParaRPr lang="de-DE" sz="2400" b="1" dirty="0"/>
          </a:p>
          <a:p>
            <a:r>
              <a:rPr lang="de-DE" sz="2800" b="1" dirty="0"/>
              <a:t>●</a:t>
            </a:r>
            <a:r>
              <a:rPr lang="de-DE" sz="2400" b="1" dirty="0"/>
              <a:t> 	</a:t>
            </a:r>
            <a:r>
              <a:rPr lang="de-DE" sz="2400" b="1" dirty="0" err="1"/>
              <a:t>Bridging</a:t>
            </a:r>
            <a:r>
              <a:rPr lang="de-DE" sz="2400" b="1" dirty="0"/>
              <a:t> inter-</a:t>
            </a:r>
            <a:r>
              <a:rPr lang="de-DE" sz="2400" b="1" dirty="0" err="1"/>
              <a:t>cultural</a:t>
            </a:r>
            <a:r>
              <a:rPr lang="de-DE" sz="2400" b="1" dirty="0"/>
              <a:t> </a:t>
            </a:r>
            <a:r>
              <a:rPr lang="de-DE" sz="2400" b="1" dirty="0" err="1"/>
              <a:t>gaps</a:t>
            </a:r>
            <a:endParaRPr lang="de-DE" sz="2400" b="1" dirty="0"/>
          </a:p>
          <a:p>
            <a:r>
              <a:rPr lang="de-DE" sz="2800" b="1" dirty="0"/>
              <a:t>●</a:t>
            </a:r>
            <a:r>
              <a:rPr lang="de-DE" sz="2400" b="1" dirty="0"/>
              <a:t> 	Portrait of </a:t>
            </a:r>
            <a:r>
              <a:rPr lang="de-DE" sz="2400" b="1" dirty="0" err="1"/>
              <a:t>offeror</a:t>
            </a:r>
            <a:r>
              <a:rPr lang="de-DE" sz="2400" b="1" dirty="0"/>
              <a:t> – you will have to </a:t>
            </a:r>
            <a:r>
              <a:rPr lang="de-DE" sz="2400" b="1" dirty="0" err="1"/>
              <a:t>undergo</a:t>
            </a:r>
            <a:r>
              <a:rPr lang="de-DE" sz="2400" b="1" dirty="0"/>
              <a:t> a due </a:t>
            </a:r>
            <a:r>
              <a:rPr lang="de-DE" sz="2400" b="1" dirty="0" err="1"/>
              <a:t>diligence</a:t>
            </a:r>
            <a:r>
              <a:rPr lang="de-DE" sz="2400" b="1" dirty="0"/>
              <a:t>!</a:t>
            </a:r>
          </a:p>
          <a:p>
            <a:r>
              <a:rPr lang="de-DE" sz="2800" b="1" dirty="0"/>
              <a:t>● </a:t>
            </a:r>
            <a:r>
              <a:rPr lang="de-DE" sz="2400" b="1" dirty="0"/>
              <a:t>	Professional </a:t>
            </a:r>
            <a:r>
              <a:rPr lang="de-DE" sz="2400" b="1" dirty="0" err="1"/>
              <a:t>business</a:t>
            </a:r>
            <a:r>
              <a:rPr lang="de-DE" sz="2400" b="1" dirty="0"/>
              <a:t> plan </a:t>
            </a:r>
            <a:r>
              <a:rPr lang="de-DE" sz="2400" b="1" dirty="0" err="1"/>
              <a:t>under</a:t>
            </a:r>
            <a:r>
              <a:rPr lang="de-DE" sz="2400" b="1" dirty="0"/>
              <a:t> international </a:t>
            </a:r>
            <a:r>
              <a:rPr lang="de-DE" sz="2400" b="1" dirty="0" err="1"/>
              <a:t>standards</a:t>
            </a:r>
            <a:endParaRPr lang="de-DE" sz="2400" b="1" dirty="0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FFD71F-9AFD-4115-9C5F-1D76B77EEBC3}"/>
              </a:ext>
            </a:extLst>
          </p:cNvPr>
          <p:cNvSpPr txBox="1"/>
          <p:nvPr/>
        </p:nvSpPr>
        <p:spPr>
          <a:xfrm>
            <a:off x="10116000" y="6336000"/>
            <a:ext cx="238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27.11.2018, Kyiv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8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850E-59B2-4B91-9243-FC3A80D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7220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b="1" dirty="0" err="1"/>
              <a:t>What</a:t>
            </a:r>
            <a:r>
              <a:rPr lang="de-DE" sz="4900" b="1" dirty="0"/>
              <a:t> </a:t>
            </a:r>
            <a:r>
              <a:rPr lang="de-DE" sz="4900" b="1" dirty="0" err="1"/>
              <a:t>is</a:t>
            </a:r>
            <a:r>
              <a:rPr lang="de-DE" sz="4900" b="1" dirty="0"/>
              <a:t> a USP</a:t>
            </a:r>
            <a:br>
              <a:rPr lang="de-DE" sz="4900" b="1" dirty="0"/>
            </a:br>
            <a:r>
              <a:rPr lang="de-DE" sz="4900" b="1" dirty="0" err="1"/>
              <a:t>unique</a:t>
            </a:r>
            <a:r>
              <a:rPr lang="de-DE" sz="4900" b="1" dirty="0"/>
              <a:t> </a:t>
            </a:r>
            <a:r>
              <a:rPr lang="de-DE" sz="4900" b="1" dirty="0" err="1"/>
              <a:t>selling</a:t>
            </a:r>
            <a:r>
              <a:rPr lang="de-DE" sz="4900" b="1" dirty="0"/>
              <a:t> </a:t>
            </a:r>
            <a:r>
              <a:rPr lang="de-DE" sz="4900" b="1" dirty="0" err="1"/>
              <a:t>proposition</a:t>
            </a:r>
            <a:r>
              <a:rPr lang="de-DE" sz="4900" b="1" dirty="0"/>
              <a:t>?</a:t>
            </a:r>
            <a:br>
              <a:rPr lang="de-DE" sz="4900" b="1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14CF4-1821-4314-955B-D557EC60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5" y="2375452"/>
            <a:ext cx="8885583" cy="5198165"/>
          </a:xfrm>
        </p:spPr>
        <p:txBody>
          <a:bodyPr>
            <a:normAutofit fontScale="77500" lnSpcReduction="20000"/>
          </a:bodyPr>
          <a:lstStyle/>
          <a:p>
            <a:r>
              <a:rPr lang="de-DE" sz="3400" dirty="0"/>
              <a:t>Business, </a:t>
            </a:r>
            <a:r>
              <a:rPr lang="de-DE" sz="3400" dirty="0" err="1"/>
              <a:t>product</a:t>
            </a:r>
            <a:r>
              <a:rPr lang="de-DE" sz="3400" dirty="0"/>
              <a:t>, </a:t>
            </a:r>
            <a:r>
              <a:rPr lang="de-DE" sz="3400" dirty="0" err="1"/>
              <a:t>process</a:t>
            </a:r>
            <a:r>
              <a:rPr lang="de-DE" sz="3400" dirty="0"/>
              <a:t> </a:t>
            </a:r>
            <a:r>
              <a:rPr lang="de-DE" sz="3400" dirty="0" err="1"/>
              <a:t>or</a:t>
            </a:r>
            <a:r>
              <a:rPr lang="de-DE" sz="3400" dirty="0"/>
              <a:t> </a:t>
            </a:r>
            <a:r>
              <a:rPr lang="de-DE" sz="3400" dirty="0" err="1"/>
              <a:t>service</a:t>
            </a:r>
            <a:r>
              <a:rPr lang="de-DE" sz="3400" dirty="0"/>
              <a:t> which </a:t>
            </a:r>
            <a:r>
              <a:rPr lang="de-DE" sz="3400" dirty="0" err="1"/>
              <a:t>has</a:t>
            </a:r>
            <a:r>
              <a:rPr lang="de-DE" sz="3400" dirty="0"/>
              <a:t> </a:t>
            </a:r>
            <a:r>
              <a:rPr lang="de-DE" sz="3400" dirty="0" err="1"/>
              <a:t>unique</a:t>
            </a:r>
            <a:r>
              <a:rPr lang="de-DE" sz="3400" dirty="0"/>
              <a:t> </a:t>
            </a:r>
            <a:r>
              <a:rPr lang="de-DE" sz="3400" dirty="0" err="1"/>
              <a:t>features</a:t>
            </a:r>
            <a:r>
              <a:rPr lang="de-DE" sz="3400" dirty="0"/>
              <a:t> in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eyes</a:t>
            </a:r>
            <a:r>
              <a:rPr lang="de-DE" sz="3400" dirty="0"/>
              <a:t> of </a:t>
            </a:r>
            <a:r>
              <a:rPr lang="de-DE" sz="3400" dirty="0" err="1"/>
              <a:t>the</a:t>
            </a:r>
            <a:r>
              <a:rPr lang="de-DE" sz="3400" dirty="0"/>
              <a:t> potential </a:t>
            </a:r>
            <a:r>
              <a:rPr lang="de-DE" sz="3400" dirty="0" err="1"/>
              <a:t>partner</a:t>
            </a:r>
            <a:endParaRPr lang="de-DE" sz="3400" dirty="0"/>
          </a:p>
          <a:p>
            <a:r>
              <a:rPr lang="de-DE" sz="3400" b="1" dirty="0"/>
              <a:t>Not</a:t>
            </a:r>
            <a:r>
              <a:rPr lang="de-DE" sz="3400" dirty="0"/>
              <a:t> </a:t>
            </a:r>
            <a:r>
              <a:rPr lang="de-DE" sz="3400" b="1" dirty="0" err="1"/>
              <a:t>your</a:t>
            </a:r>
            <a:r>
              <a:rPr lang="de-DE" sz="3400" b="1" dirty="0"/>
              <a:t> </a:t>
            </a:r>
            <a:r>
              <a:rPr lang="de-DE" sz="3400" dirty="0"/>
              <a:t>perception but </a:t>
            </a:r>
            <a:r>
              <a:rPr lang="de-DE" sz="3400" dirty="0" err="1"/>
              <a:t>that</a:t>
            </a:r>
            <a:r>
              <a:rPr lang="de-DE" sz="3400" dirty="0"/>
              <a:t> of </a:t>
            </a:r>
            <a:r>
              <a:rPr lang="de-DE" sz="3400" dirty="0" err="1"/>
              <a:t>the</a:t>
            </a:r>
            <a:r>
              <a:rPr lang="de-DE" sz="3400" dirty="0"/>
              <a:t> potential </a:t>
            </a:r>
            <a:r>
              <a:rPr lang="de-DE" sz="3400" dirty="0" err="1"/>
              <a:t>partner</a:t>
            </a:r>
            <a:r>
              <a:rPr lang="de-DE" sz="3400" dirty="0"/>
              <a:t> </a:t>
            </a:r>
            <a:r>
              <a:rPr lang="de-DE" sz="3400" dirty="0" err="1"/>
              <a:t>is</a:t>
            </a:r>
            <a:r>
              <a:rPr lang="de-DE" sz="3400" dirty="0"/>
              <a:t> </a:t>
            </a:r>
            <a:r>
              <a:rPr lang="de-DE" sz="3400" dirty="0" err="1"/>
              <a:t>crucial</a:t>
            </a:r>
            <a:endParaRPr lang="de-DE" sz="3400" dirty="0"/>
          </a:p>
          <a:p>
            <a:r>
              <a:rPr lang="de-DE" sz="3400" dirty="0"/>
              <a:t>Benchmark, i.e. </a:t>
            </a:r>
            <a:r>
              <a:rPr lang="de-DE" sz="3400" dirty="0" err="1"/>
              <a:t>standing</a:t>
            </a:r>
            <a:r>
              <a:rPr lang="de-DE" sz="3400" dirty="0"/>
              <a:t> out from (</a:t>
            </a:r>
            <a:r>
              <a:rPr lang="de-DE" sz="3400" dirty="0" err="1"/>
              <a:t>most</a:t>
            </a:r>
            <a:r>
              <a:rPr lang="de-DE" sz="3400" dirty="0"/>
              <a:t>) </a:t>
            </a:r>
            <a:r>
              <a:rPr lang="de-DE" sz="3400" dirty="0" err="1"/>
              <a:t>competitors</a:t>
            </a:r>
            <a:r>
              <a:rPr lang="de-DE" sz="3400" dirty="0"/>
              <a:t> </a:t>
            </a:r>
            <a:r>
              <a:rPr lang="de-DE" sz="3400" dirty="0" err="1"/>
              <a:t>because</a:t>
            </a:r>
            <a:r>
              <a:rPr lang="de-DE" sz="3400" dirty="0"/>
              <a:t> </a:t>
            </a:r>
          </a:p>
          <a:p>
            <a:pPr marL="0" indent="0">
              <a:buNone/>
            </a:pPr>
            <a:r>
              <a:rPr lang="de-DE" sz="3400" dirty="0"/>
              <a:t>	○	</a:t>
            </a:r>
            <a:r>
              <a:rPr lang="de-DE" sz="3400" dirty="0" err="1"/>
              <a:t>new</a:t>
            </a:r>
            <a:r>
              <a:rPr lang="de-DE" sz="3400" dirty="0"/>
              <a:t> in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market</a:t>
            </a:r>
            <a:endParaRPr lang="de-DE" sz="3400" dirty="0"/>
          </a:p>
          <a:p>
            <a:pPr marL="0" indent="0">
              <a:buNone/>
            </a:pPr>
            <a:r>
              <a:rPr lang="de-DE" sz="3400" dirty="0"/>
              <a:t>	○	</a:t>
            </a:r>
            <a:r>
              <a:rPr lang="de-DE" sz="3400" dirty="0" err="1"/>
              <a:t>novel</a:t>
            </a:r>
            <a:r>
              <a:rPr lang="de-DE" sz="3400" dirty="0"/>
              <a:t> </a:t>
            </a:r>
            <a:r>
              <a:rPr lang="de-DE" sz="3400" dirty="0" err="1"/>
              <a:t>features</a:t>
            </a:r>
            <a:r>
              <a:rPr lang="de-DE" sz="3400" dirty="0"/>
              <a:t> </a:t>
            </a:r>
          </a:p>
          <a:p>
            <a:pPr marL="0" indent="0">
              <a:buNone/>
            </a:pPr>
            <a:r>
              <a:rPr lang="de-DE" sz="3400" dirty="0"/>
              <a:t>	○	</a:t>
            </a:r>
            <a:r>
              <a:rPr lang="de-DE" sz="3400" dirty="0" err="1"/>
              <a:t>better</a:t>
            </a:r>
            <a:r>
              <a:rPr lang="de-DE" sz="3400" dirty="0"/>
              <a:t> </a:t>
            </a:r>
            <a:r>
              <a:rPr lang="de-DE" sz="3400" dirty="0" err="1"/>
              <a:t>quality</a:t>
            </a:r>
            <a:r>
              <a:rPr lang="de-DE" sz="3400" dirty="0"/>
              <a:t> at </a:t>
            </a:r>
            <a:r>
              <a:rPr lang="de-DE" sz="3400" dirty="0" err="1"/>
              <a:t>the</a:t>
            </a:r>
            <a:r>
              <a:rPr lang="de-DE" sz="3400" dirty="0"/>
              <a:t> same </a:t>
            </a:r>
            <a:r>
              <a:rPr lang="de-DE" sz="3400" dirty="0" err="1"/>
              <a:t>price</a:t>
            </a:r>
            <a:r>
              <a:rPr lang="de-DE" sz="3400" dirty="0"/>
              <a:t> </a:t>
            </a:r>
            <a:r>
              <a:rPr lang="de-DE" sz="3400" dirty="0" err="1"/>
              <a:t>level</a:t>
            </a:r>
            <a:endParaRPr lang="de-DE" sz="3400" dirty="0"/>
          </a:p>
          <a:p>
            <a:pPr marL="0" indent="0">
              <a:buNone/>
            </a:pPr>
            <a:r>
              <a:rPr lang="de-DE" sz="3400" dirty="0"/>
              <a:t>	○	</a:t>
            </a:r>
            <a:r>
              <a:rPr lang="de-DE" sz="3400" dirty="0" err="1"/>
              <a:t>cheaper</a:t>
            </a:r>
            <a:r>
              <a:rPr lang="de-DE" sz="3400" dirty="0"/>
              <a:t> with </a:t>
            </a:r>
            <a:r>
              <a:rPr lang="de-DE" sz="3400" dirty="0" err="1"/>
              <a:t>the</a:t>
            </a:r>
            <a:r>
              <a:rPr lang="de-DE" sz="3400" dirty="0"/>
              <a:t> same </a:t>
            </a:r>
            <a:r>
              <a:rPr lang="de-DE" sz="3400" dirty="0" err="1"/>
              <a:t>quality</a:t>
            </a:r>
            <a:endParaRPr lang="de-DE" sz="3400" dirty="0"/>
          </a:p>
          <a:p>
            <a:pPr marL="0" indent="0">
              <a:buNone/>
            </a:pPr>
            <a:endParaRPr lang="de-DE" sz="3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BFBF0-0236-458D-B702-676A251A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499" y="441667"/>
            <a:ext cx="1586600" cy="84916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6C21DF-7BF5-4C15-824A-215F233C9E23}"/>
              </a:ext>
            </a:extLst>
          </p:cNvPr>
          <p:cNvSpPr txBox="1"/>
          <p:nvPr/>
        </p:nvSpPr>
        <p:spPr>
          <a:xfrm>
            <a:off x="10179499" y="6042991"/>
            <a:ext cx="20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27.11.2018, Kyiv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6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39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029" y="663909"/>
            <a:ext cx="7283003" cy="14859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Cultures Differ?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231" y="1738649"/>
            <a:ext cx="8242480" cy="415075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Lucida Sans" panose="020B0602030504020204" pitchFamily="34" charset="0"/>
              </a:rPr>
              <a:t>History</a:t>
            </a:r>
          </a:p>
          <a:p>
            <a:r>
              <a:rPr lang="en-US" sz="3000" dirty="0">
                <a:latin typeface="Lucida Sans" panose="020B0602030504020204" pitchFamily="34" charset="0"/>
              </a:rPr>
              <a:t>Educational Backgrounds</a:t>
            </a:r>
          </a:p>
          <a:p>
            <a:r>
              <a:rPr lang="en-US" sz="3000" dirty="0">
                <a:latin typeface="Lucida Sans" panose="020B0602030504020204" pitchFamily="34" charset="0"/>
              </a:rPr>
              <a:t>Social Backgrounds</a:t>
            </a:r>
          </a:p>
          <a:p>
            <a:r>
              <a:rPr lang="en-US" sz="3000" dirty="0">
                <a:latin typeface="Lucida Sans" panose="020B0602030504020204" pitchFamily="34" charset="0"/>
              </a:rPr>
              <a:t>Ethnic</a:t>
            </a:r>
          </a:p>
          <a:p>
            <a:r>
              <a:rPr lang="en-US" sz="3000" dirty="0">
                <a:latin typeface="Lucida Sans" panose="020B0602030504020204" pitchFamily="34" charset="0"/>
              </a:rPr>
              <a:t>Religion</a:t>
            </a:r>
          </a:p>
          <a:p>
            <a:r>
              <a:rPr lang="en-US" sz="3000" dirty="0">
                <a:latin typeface="Lucida Sans" panose="020B0602030504020204" pitchFamily="34" charset="0"/>
              </a:rPr>
              <a:t>Ecology</a:t>
            </a:r>
          </a:p>
          <a:p>
            <a:r>
              <a:rPr lang="en-US" sz="3000" dirty="0">
                <a:latin typeface="Lucida Sans" panose="020B0602030504020204" pitchFamily="34" charset="0"/>
              </a:rPr>
              <a:t>Technology</a:t>
            </a:r>
            <a:endParaRPr lang="de-DE" sz="3000" dirty="0"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5986" y="122717"/>
            <a:ext cx="1580461" cy="845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50286" y="6198607"/>
            <a:ext cx="2510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27.11.2018,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09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619" y="541079"/>
            <a:ext cx="7849673" cy="1503608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Cultural Value Differences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(Hofstede et al.)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85" y="2719935"/>
            <a:ext cx="5640946" cy="343667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Lucida Sans" panose="020B0602030504020204" pitchFamily="34" charset="0"/>
              </a:rPr>
              <a:t>Individualism vs Collectivism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Power Distance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Uncertainty Avoidance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Orientation to Time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Gender Egalitarianism </a:t>
            </a:r>
            <a:endParaRPr lang="de-DE" sz="2800" dirty="0"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522" y="275900"/>
            <a:ext cx="1724889" cy="9231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03611" y="2682514"/>
            <a:ext cx="5190186" cy="36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</a:rPr>
              <a:t>Assertiveness 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Being vs Doing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Humane Orientation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Indulgence vs Restraint </a:t>
            </a:r>
          </a:p>
          <a:p>
            <a:r>
              <a:rPr lang="en-US" sz="2800" dirty="0">
                <a:latin typeface="Lucida Sans" panose="020B0602030504020204" pitchFamily="34" charset="0"/>
              </a:rPr>
              <a:t>Performance Orientation</a:t>
            </a:r>
            <a:endParaRPr lang="de-DE" sz="2800" dirty="0">
              <a:latin typeface="Lucida Sans" panose="020B0602030504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6A745B-ADB5-4207-B95F-EDCD50D7443D}"/>
              </a:ext>
            </a:extLst>
          </p:cNvPr>
          <p:cNvSpPr/>
          <p:nvPr/>
        </p:nvSpPr>
        <p:spPr>
          <a:xfrm>
            <a:off x="10187609" y="6348441"/>
            <a:ext cx="2004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27.11.2018, Kyiv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34" y="487845"/>
            <a:ext cx="9601200" cy="14859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World vs Living Hell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034" y="1973745"/>
            <a:ext cx="5188836" cy="42473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In an ideal world 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	the policemen would be English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	the car mechanics would be German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	the cooks would be French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	the innkeepers would be Swiss,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	and the lovers would be Italian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441" y="1973745"/>
            <a:ext cx="4929808" cy="424731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In a living hell ...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	the policemen would be German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	the car mechanics would be French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	the cooks would be English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	the innkeepers would be Italian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	and the lovers would be Swiss</a:t>
            </a:r>
          </a:p>
          <a:p>
            <a:endParaRPr lang="de-DE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398" y="347296"/>
            <a:ext cx="1523852" cy="815582"/>
          </a:xfrm>
          <a:prstGeom prst="rect">
            <a:avLst/>
          </a:prstGeom>
        </p:spPr>
      </p:pic>
      <p:sp>
        <p:nvSpPr>
          <p:cNvPr id="10" name="Rectangle 4"/>
          <p:cNvSpPr/>
          <p:nvPr/>
        </p:nvSpPr>
        <p:spPr>
          <a:xfrm>
            <a:off x="9829799" y="6361611"/>
            <a:ext cx="230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27.11..2018, Kyiv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270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6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599</Words>
  <Application>Microsoft Office PowerPoint</Application>
  <PresentationFormat>Breitbild</PresentationFormat>
  <Paragraphs>155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Calibri</vt:lpstr>
      <vt:lpstr>Franklin Gothic Book</vt:lpstr>
      <vt:lpstr>Lucida Fax</vt:lpstr>
      <vt:lpstr>Lucida Sans</vt:lpstr>
      <vt:lpstr>Symbol</vt:lpstr>
      <vt:lpstr>Times New Roman</vt:lpstr>
      <vt:lpstr>Verdana</vt:lpstr>
      <vt:lpstr>Wingdings</vt:lpstr>
      <vt:lpstr>Crop</vt:lpstr>
      <vt:lpstr>HOW TO REACH SUCCESS IN INTERNATIONAL  JOINT VENTURES</vt:lpstr>
      <vt:lpstr>PowerPoint-Präsentation</vt:lpstr>
      <vt:lpstr>Alfred F. Praus</vt:lpstr>
      <vt:lpstr>International Joint Venture</vt:lpstr>
      <vt:lpstr>Joint Venture process</vt:lpstr>
      <vt:lpstr>What is a USP unique selling proposition?  </vt:lpstr>
      <vt:lpstr>Why do Cultures Differ?</vt:lpstr>
      <vt:lpstr>Ten Cultural Value Differences (Hofstede et al.)</vt:lpstr>
      <vt:lpstr>Ideal World vs Living Hell</vt:lpstr>
      <vt:lpstr>Cultural Iceberg</vt:lpstr>
      <vt:lpstr>Non-Verbal Communication “Listen With Your Eyes”</vt:lpstr>
      <vt:lpstr>Guidelines for Bridging the Gap Between Different Cultures</vt:lpstr>
      <vt:lpstr>Due diligence Investigation into a target company = potential partner</vt:lpstr>
      <vt:lpstr>PowerPoint-Präsentation</vt:lpstr>
      <vt:lpstr>Business with international partners:  Essentials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communication &amp; management</dc:title>
  <dc:creator>Alfred Praus</dc:creator>
  <cp:lastModifiedBy>Alfred Praus</cp:lastModifiedBy>
  <cp:revision>151</cp:revision>
  <dcterms:created xsi:type="dcterms:W3CDTF">2017-11-28T11:21:34Z</dcterms:created>
  <dcterms:modified xsi:type="dcterms:W3CDTF">2018-11-25T13:00:37Z</dcterms:modified>
</cp:coreProperties>
</file>